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93" r:id="rId2"/>
    <p:sldId id="394" r:id="rId3"/>
    <p:sldId id="39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H 509" userId="23c286a7b2c55dcb" providerId="LiveId" clId="{CEB1D778-0CFD-9E4D-A7A9-61F2DDC877D7}"/>
    <pc:docChg chg="undo custSel modSld">
      <pc:chgData name="Al H 509" userId="23c286a7b2c55dcb" providerId="LiveId" clId="{CEB1D778-0CFD-9E4D-A7A9-61F2DDC877D7}" dt="2020-07-26T02:02:30.140" v="1" actId="27696"/>
      <pc:docMkLst>
        <pc:docMk/>
      </pc:docMkLst>
      <pc:sldChg chg="addAnim delAnim">
        <pc:chgData name="Al H 509" userId="23c286a7b2c55dcb" providerId="LiveId" clId="{CEB1D778-0CFD-9E4D-A7A9-61F2DDC877D7}" dt="2020-07-26T02:02:30.140" v="1" actId="27696"/>
        <pc:sldMkLst>
          <pc:docMk/>
          <pc:sldMk cId="2115802804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CFCD-A977-45BB-89AB-5ED5CDFB1C84}" type="datetimeFigureOut">
              <a:rPr lang="en-US" smtClean="0"/>
              <a:t>7/25/20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FA81-000D-4D35-9FF0-7B934281F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0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Notes/Handouts</a:t>
            </a:r>
          </a:p>
        </p:txBody>
      </p:sp>
      <p:sp>
        <p:nvSpPr>
          <p:cNvPr id="56832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BDD9730-DFF4-4D70-8663-C4E35FD26BA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7/25/20</a:t>
            </a:fld>
            <a:endParaRPr lang="en-US"/>
          </a:p>
        </p:txBody>
      </p:sp>
      <p:sp>
        <p:nvSpPr>
          <p:cNvPr id="56832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NJ Training TY 2008</a:t>
            </a:r>
          </a:p>
        </p:txBody>
      </p:sp>
      <p:sp>
        <p:nvSpPr>
          <p:cNvPr id="56832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76F8E3D-555D-4DB6-B1E6-2110C84DAE9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5683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430CD95-CB41-4AC5-B7C4-9FB9D6C35E1E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5683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83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9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Notes/Handouts</a:t>
            </a:r>
          </a:p>
        </p:txBody>
      </p:sp>
      <p:sp>
        <p:nvSpPr>
          <p:cNvPr id="5693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7D32C5-BCD5-4A00-9C4A-82D7DEED33A7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7/25/20</a:t>
            </a:fld>
            <a:endParaRPr lang="en-US"/>
          </a:p>
        </p:txBody>
      </p:sp>
      <p:sp>
        <p:nvSpPr>
          <p:cNvPr id="56935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NJ Training TY 2008</a:t>
            </a:r>
          </a:p>
        </p:txBody>
      </p:sp>
      <p:sp>
        <p:nvSpPr>
          <p:cNvPr id="56935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D2213F-09F4-4F51-935F-0D729795B32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Notes/Handouts</a:t>
            </a:r>
          </a:p>
        </p:txBody>
      </p:sp>
      <p:sp>
        <p:nvSpPr>
          <p:cNvPr id="57037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68C8ED-55F7-4A2F-B794-FBA77C1AE81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7/25/20</a:t>
            </a:fld>
            <a:endParaRPr lang="en-US"/>
          </a:p>
        </p:txBody>
      </p:sp>
      <p:sp>
        <p:nvSpPr>
          <p:cNvPr id="57037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NJ Training TY 2008</a:t>
            </a:r>
          </a:p>
        </p:txBody>
      </p:sp>
      <p:sp>
        <p:nvSpPr>
          <p:cNvPr id="57037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6F9FBA-7208-41FD-B737-5F8FC9C6AF1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5703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A38BCC7-4046-430C-8187-4F07371E2BF2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5703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03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35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35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013"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35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013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4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7"/>
            <a:ext cx="1943100" cy="6046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7"/>
            <a:ext cx="5676900" cy="6046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8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4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7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35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013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-65" charset="-128"/>
              </a:defRPr>
            </a:lvl1pPr>
          </a:lstStyle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Calibri" pitchFamily="34" charset="0"/>
                <a:ea typeface="ＭＳ Ｐゴシック" pitchFamily="-65" charset="-128"/>
              </a:defRPr>
            </a:lvl1pPr>
          </a:lstStyle>
          <a:p>
            <a:r>
              <a:rPr lang="en-US" dirty="0"/>
              <a:t>Tax Law Training (NJ) TY2013 v13.0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anose="020F0502020204030204" pitchFamily="34" charset="0"/>
              </a:defRPr>
            </a:lvl1pPr>
          </a:lstStyle>
          <a:p>
            <a:fld id="{E9D853EA-FC43-404A-AC06-2DB82B64E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013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469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1575">
          <a:solidFill>
            <a:schemeClr val="tx1"/>
          </a:solidFill>
          <a:latin typeface="+mn-lt"/>
          <a:ea typeface="+mn-ea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350">
          <a:solidFill>
            <a:schemeClr val="tx1"/>
          </a:solidFill>
          <a:latin typeface="+mn-lt"/>
          <a:ea typeface="+mn-ea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latin typeface="+mn-lt"/>
          <a:ea typeface="+mn-ea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latin typeface="+mn-lt"/>
          <a:ea typeface="+mn-ea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125">
          <a:solidFill>
            <a:schemeClr val="tx1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125">
          <a:solidFill>
            <a:schemeClr val="tx1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125">
          <a:solidFill>
            <a:schemeClr val="tx1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State Income Tax Refund</a:t>
            </a:r>
            <a:br>
              <a:rPr lang="en-US"/>
            </a:br>
            <a:r>
              <a:rPr lang="en-US"/>
              <a:t>&amp; Alimony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pic>
        <p:nvPicPr>
          <p:cNvPr id="8" name="~PP216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4491-08-C Income - State Income Tax Refund and Alimony v13.0 VO.pptx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02804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Jersey Income Tax Refunds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248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Reported only if Taxpayer itemized deductions last year.</a:t>
            </a:r>
          </a:p>
          <a:p>
            <a:pPr lvl="1" eaLnBrk="1" hangingPunct="1">
              <a:defRPr/>
            </a:pPr>
            <a:r>
              <a:rPr lang="en-US" dirty="0"/>
              <a:t>Claimed deduction for state/local income tax</a:t>
            </a:r>
          </a:p>
          <a:p>
            <a:pPr lvl="1" eaLnBrk="1" hangingPunct="1">
              <a:defRPr/>
            </a:pPr>
            <a:r>
              <a:rPr lang="en-US" dirty="0"/>
              <a:t>Not reported if Sales Tax deducted in prior year</a:t>
            </a:r>
          </a:p>
          <a:p>
            <a:pPr eaLnBrk="1" hangingPunct="1">
              <a:defRPr/>
            </a:pPr>
            <a:r>
              <a:rPr lang="en-US" dirty="0"/>
              <a:t>Report on line 10 – Form 1040</a:t>
            </a:r>
          </a:p>
          <a:p>
            <a:pPr lvl="1" eaLnBrk="1" hangingPunct="1">
              <a:defRPr/>
            </a:pPr>
            <a:r>
              <a:rPr lang="en-US" dirty="0"/>
              <a:t>Link to “State Tax Refund Worksheet” if have prior year information</a:t>
            </a:r>
          </a:p>
          <a:p>
            <a:pPr lvl="2" eaLnBrk="1" hangingPunct="1">
              <a:defRPr/>
            </a:pPr>
            <a:r>
              <a:rPr lang="en-US" dirty="0"/>
              <a:t>Need prior year data to calculate whether partially taxable</a:t>
            </a:r>
          </a:p>
          <a:p>
            <a:pPr lvl="1" eaLnBrk="1" hangingPunct="1">
              <a:defRPr/>
            </a:pPr>
            <a:r>
              <a:rPr lang="en-US" dirty="0"/>
              <a:t>If do not have prior year data, then all taxable – enter directly on 1040 </a:t>
            </a:r>
            <a:r>
              <a:rPr lang="en-US" dirty="0" err="1"/>
              <a:t>Pg</a:t>
            </a:r>
            <a:r>
              <a:rPr lang="en-US" dirty="0"/>
              <a:t> 1 line 10</a:t>
            </a:r>
          </a:p>
        </p:txBody>
      </p:sp>
      <p:pic>
        <p:nvPicPr>
          <p:cNvPr id="8" name="~PP1163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2862"/>
      </p:ext>
    </p:extLst>
  </p:cSld>
  <p:clrMapOvr>
    <a:masterClrMapping/>
  </p:clrMapOvr>
  <p:transition advTm="105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Alimony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Alimony Received Is Taxable</a:t>
            </a:r>
          </a:p>
        </p:txBody>
      </p:sp>
      <p:pic>
        <p:nvPicPr>
          <p:cNvPr id="22221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1763" y="2554288"/>
            <a:ext cx="6796087" cy="3254375"/>
          </a:xfrm>
        </p:spPr>
      </p:pic>
      <p:pic>
        <p:nvPicPr>
          <p:cNvPr id="9" name="~PP3163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 Law Training (NJ) TY2013 v13.0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464732"/>
      </p:ext>
    </p:extLst>
  </p:cSld>
  <p:clrMapOvr>
    <a:masterClrMapping/>
  </p:clrMapOvr>
  <p:transition advTm="18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491-00 Standards of Conduct v12.0 VO.pptx" id="{19FACA0B-DF96-4C9D-BBC1-C9F490EBE61E}" vid="{92880AF6-711D-4266-8C22-80DE0D0B42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31</TotalTime>
  <Words>151</Words>
  <Application>Microsoft Office PowerPoint</Application>
  <PresentationFormat>On-screen Show (4:3)</PresentationFormat>
  <Paragraphs>36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NJ Template 06</vt:lpstr>
      <vt:lpstr>State Income Tax Refund &amp; Alimony</vt:lpstr>
      <vt:lpstr>New Jersey Income Tax Refunds</vt:lpstr>
      <vt:lpstr>Alimony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4491-00</dc:title>
  <dc:creator>Al H 509</dc:creator>
  <cp:lastModifiedBy>Al TP4F</cp:lastModifiedBy>
  <cp:revision>8</cp:revision>
  <dcterms:created xsi:type="dcterms:W3CDTF">2014-09-17T13:01:05Z</dcterms:created>
  <dcterms:modified xsi:type="dcterms:W3CDTF">2020-07-26T02:02:41Z</dcterms:modified>
</cp:coreProperties>
</file>